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embeddedFontLst>
    <p:embeddedFont>
      <p:font typeface="Lato" panose="020F0502020204030203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E181AA0-C12C-437A-8AFB-A86A4ACA7137}">
  <a:tblStyle styleId="{AE181AA0-C12C-437A-8AFB-A86A4ACA71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4"/>
  </p:normalViewPr>
  <p:slideViewPr>
    <p:cSldViewPr snapToGrid="0">
      <p:cViewPr varScale="1">
        <p:scale>
          <a:sx n="142" d="100"/>
          <a:sy n="142" d="100"/>
        </p:scale>
        <p:origin x="76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3125cca23f_2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3125cca23f_2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3125cca23f_2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3125cca23f_2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3125cca23f_2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3125cca23f_2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3125cca23f_2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3125cca23f_2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3125cca23f_2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3125cca23f_2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3125cca23f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3125cca23f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3125cca23f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3125cca23f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3125cca23f_2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3125cca23f_2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37c9b70fff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37c9b70fff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37c9b70fff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37c9b70fff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3125cca23f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3125cca23f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37c9b70fff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37c9b70fff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37c9b70ff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37c9b70ff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398068bb9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398068bb9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3bc20a06d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3bc20a06d9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3bc20a06d9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3bc20a06d9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3bc20a06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3bc20a06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37c9b70fff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37c9b70fff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3125cca23f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3125cca23f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3125cca23f_1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3125cca23f_1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3125cca23f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3125cca23f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3125cca23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3125cca23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3125cca23f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3125cca23f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37c9b70ff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37c9b70ff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3125cca23f_2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3125cca23f_2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3125cca23f_2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3125cca23f_2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3125cca23f_2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3125cca23f_2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37c9b70ff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37c9b70fff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lb.com/glossary/advanced-stats/wins-above-replacement" TargetMode="External"/><Relationship Id="rId3" Type="http://schemas.openxmlformats.org/officeDocument/2006/relationships/hyperlink" Target="https://www.fangraphs.com/" TargetMode="External"/><Relationship Id="rId7" Type="http://schemas.openxmlformats.org/officeDocument/2006/relationships/hyperlink" Target="https://www.mlb.com/news/mlb-cy-young-award-winners-2024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mlb.com/news/2023-mlb-cy-young-award-voting-results" TargetMode="External"/><Relationship Id="rId5" Type="http://schemas.openxmlformats.org/officeDocument/2006/relationships/hyperlink" Target="https://www.mlb.com/news/2022-mlb-cy-young-award-voting-results" TargetMode="External"/><Relationship Id="rId4" Type="http://schemas.openxmlformats.org/officeDocument/2006/relationships/hyperlink" Target="https://www.mlb.com/awards/cy-you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13186" r="35893" b="22706"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57150" y="276225"/>
            <a:ext cx="4686300" cy="1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C78D8"/>
                </a:solidFill>
                <a:latin typeface="Lato"/>
                <a:ea typeface="Lato"/>
                <a:cs typeface="Lato"/>
                <a:sym typeface="Lato"/>
              </a:rPr>
              <a:t>MLB: </a:t>
            </a:r>
            <a:endParaRPr sz="3000">
              <a:solidFill>
                <a:srgbClr val="3C78D8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C78D8"/>
                </a:solidFill>
                <a:latin typeface="Lato"/>
                <a:ea typeface="Lato"/>
                <a:cs typeface="Lato"/>
                <a:sym typeface="Lato"/>
              </a:rPr>
              <a:t>Quantifying the Workload of a Starting Pitcher</a:t>
            </a:r>
            <a:endParaRPr sz="3000">
              <a:solidFill>
                <a:srgbClr val="3C78D8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42875" y="2529925"/>
            <a:ext cx="3800400" cy="12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Jacob Wheat</a:t>
            </a:r>
            <a:endParaRPr sz="15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Sports Analytics</a:t>
            </a:r>
            <a:endParaRPr sz="15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Professor Drewry and Professor Fanning</a:t>
            </a:r>
            <a:endParaRPr sz="15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February 26, 2025</a:t>
            </a:r>
            <a:endParaRPr sz="15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Walk (Base on Balls/</a:t>
            </a:r>
            <a:r>
              <a:rPr lang="en" b="1">
                <a:solidFill>
                  <a:schemeClr val="lt1"/>
                </a:solidFill>
              </a:rPr>
              <a:t>BB</a:t>
            </a:r>
            <a:r>
              <a:rPr lang="en">
                <a:solidFill>
                  <a:schemeClr val="lt1"/>
                </a:solidFill>
              </a:rPr>
              <a:t>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0" name="Google Shape;130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When a pitcher throws four pitches outside of the strike zone to the same batter granting a free base.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31" name="Google Shape;13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10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32" name="Google Shape;132;p22"/>
          <p:cNvSpPr txBox="1"/>
          <p:nvPr/>
        </p:nvSpPr>
        <p:spPr>
          <a:xfrm>
            <a:off x="5101675" y="4474400"/>
            <a:ext cx="4087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133" name="Google Shape;133;p22" descr="scheduled jason castro walk is displayed on a baseball screen (Provided by Tenor)"/>
          <p:cNvPicPr preferRelativeResize="0"/>
          <p:nvPr/>
        </p:nvPicPr>
        <p:blipFill rotWithShape="1">
          <a:blip r:embed="rId3">
            <a:alphaModFix/>
          </a:blip>
          <a:srcRect t="13073"/>
          <a:stretch/>
        </p:blipFill>
        <p:spPr>
          <a:xfrm>
            <a:off x="2684037" y="2571750"/>
            <a:ext cx="3775924" cy="213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Hits (</a:t>
            </a:r>
            <a:r>
              <a:rPr lang="en" b="1">
                <a:solidFill>
                  <a:schemeClr val="lt1"/>
                </a:solidFill>
              </a:rPr>
              <a:t>H</a:t>
            </a:r>
            <a:r>
              <a:rPr lang="en">
                <a:solidFill>
                  <a:schemeClr val="lt1"/>
                </a:solidFill>
              </a:rPr>
              <a:t>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9" name="Google Shape;139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</a:rPr>
              <a:t>When the batter hits the ball into fair territory and reaches at least one base without any errors or fielder’s choice.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0" name="Google Shape;14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11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141" name="Google Shape;141;p23" descr="a baseball player with the number 8 on his jersey is swinging at a pitch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3713" y="2370650"/>
            <a:ext cx="2636575" cy="237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311700" y="246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Statistical Summary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147" name="Google Shape;14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12</a:t>
            </a:fld>
            <a:endParaRPr>
              <a:solidFill>
                <a:schemeClr val="lt1"/>
              </a:solidFill>
            </a:endParaRPr>
          </a:p>
        </p:txBody>
      </p:sp>
      <p:graphicFrame>
        <p:nvGraphicFramePr>
          <p:cNvPr id="148" name="Google Shape;148;p24"/>
          <p:cNvGraphicFramePr/>
          <p:nvPr/>
        </p:nvGraphicFramePr>
        <p:xfrm>
          <a:off x="812025" y="1057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{AE181AA0-C12C-437A-8AFB-A86A4ACA7137}</a:tableStyleId>
              </a:tblPr>
              <a:tblGrid>
                <a:gridCol w="223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6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Statistic</a:t>
                      </a:r>
                      <a:endParaRPr sz="1200" b="1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Abbreviation</a:t>
                      </a:r>
                      <a:endParaRPr sz="1200" b="1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Definition</a:t>
                      </a:r>
                      <a:endParaRPr sz="1200" b="1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Total Batters Faced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TBF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Number of batters the pitcher faced in a given situation. Measurement of workload.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Strikeout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K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The pitcher throws any combination of strike three swinging or looking to the opposing batter.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Home Run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HR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When a batter rounds all of the bases and scores at home plate in one play.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Earned Run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ER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Any run that is scored against the pitcher negating any errors on how they got on base.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Walk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BB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When a pitcher throws four pitches outside of the strike zone granting the batter a free base.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Hit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H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When the batter hits a ball into fair territory without any errors or fielder’s choice.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>
            <a:spLocks noGrp="1"/>
          </p:cNvSpPr>
          <p:nvPr>
            <p:ph type="title"/>
          </p:nvPr>
        </p:nvSpPr>
        <p:spPr>
          <a:xfrm>
            <a:off x="311700" y="1999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lt1"/>
                </a:solidFill>
              </a:rPr>
              <a:t>zWAR</a:t>
            </a:r>
            <a:endParaRPr sz="5000">
              <a:solidFill>
                <a:schemeClr val="lt1"/>
              </a:solidFill>
            </a:endParaRPr>
          </a:p>
        </p:txBody>
      </p:sp>
      <p:sp>
        <p:nvSpPr>
          <p:cNvPr id="154" name="Google Shape;15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13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zWAR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0" name="Google Shape;160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14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61" name="Google Shape;161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4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Innovative baseball metric measures the quality of a starting pitcher’s workload while taking into account the factors they can control: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TBF, K, HR, ER, BB, H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FF00"/>
              </a:buClr>
              <a:buSzPts val="1800"/>
              <a:buChar char="-"/>
            </a:pPr>
            <a:r>
              <a:rPr lang="en">
                <a:solidFill>
                  <a:srgbClr val="00FF00"/>
                </a:solidFill>
              </a:rPr>
              <a:t>Rewards pitcher for having a high volume workload (TBF) and strikeouts (K)</a:t>
            </a:r>
            <a:endParaRPr>
              <a:solidFill>
                <a:srgbClr val="00FF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800"/>
              <a:buChar char="-"/>
            </a:pPr>
            <a:r>
              <a:rPr lang="en">
                <a:solidFill>
                  <a:srgbClr val="E06666"/>
                </a:solidFill>
              </a:rPr>
              <a:t>Penalizes pitcher for allowing Home Runs (HR), Earned Runs (ER), Walks (BB), and Hits (H)</a:t>
            </a:r>
            <a:endParaRPr>
              <a:solidFill>
                <a:srgbClr val="E06666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62" name="Google Shape;162;p26"/>
          <p:cNvSpPr txBox="1"/>
          <p:nvPr/>
        </p:nvSpPr>
        <p:spPr>
          <a:xfrm>
            <a:off x="1495050" y="3407525"/>
            <a:ext cx="6153900" cy="14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Formula:</a:t>
            </a:r>
            <a:endParaRPr sz="18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00"/>
                </a:solidFill>
              </a:rPr>
              <a:t>(0.5TBF + 1.5K)</a:t>
            </a:r>
            <a:r>
              <a:rPr lang="en" sz="1800">
                <a:solidFill>
                  <a:schemeClr val="lt1"/>
                </a:solidFill>
              </a:rPr>
              <a:t> </a:t>
            </a:r>
            <a:r>
              <a:rPr lang="en" sz="1800">
                <a:solidFill>
                  <a:srgbClr val="E06666"/>
                </a:solidFill>
              </a:rPr>
              <a:t>-</a:t>
            </a:r>
            <a:r>
              <a:rPr lang="en" sz="1800">
                <a:solidFill>
                  <a:schemeClr val="lt1"/>
                </a:solidFill>
              </a:rPr>
              <a:t> </a:t>
            </a:r>
            <a:r>
              <a:rPr lang="en" sz="1800">
                <a:solidFill>
                  <a:srgbClr val="E06666"/>
                </a:solidFill>
              </a:rPr>
              <a:t>(5HR + 3ER + 1.5BB + 0.5H)</a:t>
            </a:r>
            <a:endParaRPr sz="1800">
              <a:solidFill>
                <a:srgbClr val="E0666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100</a:t>
            </a:r>
            <a:endParaRPr sz="1800">
              <a:solidFill>
                <a:schemeClr val="lt1"/>
              </a:solidFill>
            </a:endParaRPr>
          </a:p>
        </p:txBody>
      </p:sp>
      <p:cxnSp>
        <p:nvCxnSpPr>
          <p:cNvPr id="163" name="Google Shape;163;p26"/>
          <p:cNvCxnSpPr/>
          <p:nvPr/>
        </p:nvCxnSpPr>
        <p:spPr>
          <a:xfrm rot="10800000" flipH="1">
            <a:off x="1917750" y="4471275"/>
            <a:ext cx="5308500" cy="105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>
            <a:spLocks noGrp="1"/>
          </p:cNvSpPr>
          <p:nvPr>
            <p:ph type="title"/>
          </p:nvPr>
        </p:nvSpPr>
        <p:spPr>
          <a:xfrm>
            <a:off x="311700" y="209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</a:rPr>
              <a:t>Players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169" name="Google Shape;16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15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170" name="Google Shape;1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6378" y="1436550"/>
            <a:ext cx="3451250" cy="345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>
            <a:spLocks noGrp="1"/>
          </p:cNvSpPr>
          <p:nvPr>
            <p:ph type="title"/>
          </p:nvPr>
        </p:nvSpPr>
        <p:spPr>
          <a:xfrm>
            <a:off x="155250" y="204575"/>
            <a:ext cx="883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2024 Cy Young Results (MLB.com)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6" name="Google Shape;176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16</a:t>
            </a:fld>
            <a:endParaRPr>
              <a:solidFill>
                <a:schemeClr val="lt1"/>
              </a:solidFill>
            </a:endParaRPr>
          </a:p>
        </p:txBody>
      </p:sp>
      <p:graphicFrame>
        <p:nvGraphicFramePr>
          <p:cNvPr id="177" name="Google Shape;177;p28"/>
          <p:cNvGraphicFramePr/>
          <p:nvPr/>
        </p:nvGraphicFramePr>
        <p:xfrm>
          <a:off x="155250" y="1489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{AE181AA0-C12C-437A-8AFB-A86A4ACA7137}</a:tableStyleId>
              </a:tblPr>
              <a:tblGrid>
                <a:gridCol w="123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6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 Cy Young Place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Player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Team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Chris Sale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Atlanta Braves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Zack Wheeler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Philadelphia Phillies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Paul Skenes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Pittsburgh Pirates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Dylan Cease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San Diego Padres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Shota Imanaga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Chicago Cubs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78" name="Google Shape;178;p28"/>
          <p:cNvGraphicFramePr/>
          <p:nvPr/>
        </p:nvGraphicFramePr>
        <p:xfrm>
          <a:off x="4783075" y="1322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{AE181AA0-C12C-437A-8AFB-A86A4ACA7137}</a:tableStyleId>
              </a:tblPr>
              <a:tblGrid>
                <a:gridCol w="11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2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Cy Young Place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Player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Team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Tarik Skubal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Detroit Tigers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Seth Lugo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Kansas City Royals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*Emmanuel Clase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Cleveland Guardians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Cole Ragans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Kansas City Royals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Corbin Burnes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Baltimore Orioles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Logan Gilbert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Seattle Mariners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9" name="Google Shape;179;p28"/>
          <p:cNvSpPr txBox="1"/>
          <p:nvPr/>
        </p:nvSpPr>
        <p:spPr>
          <a:xfrm>
            <a:off x="4710025" y="3586625"/>
            <a:ext cx="38262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*Emmanuel Clase - Closer/Relief Pitcher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180" name="Google Shape;180;p28"/>
          <p:cNvSpPr txBox="1"/>
          <p:nvPr/>
        </p:nvSpPr>
        <p:spPr>
          <a:xfrm>
            <a:off x="975290" y="1006513"/>
            <a:ext cx="280230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National League (NL)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81" name="Google Shape;181;p28"/>
          <p:cNvSpPr txBox="1"/>
          <p:nvPr/>
        </p:nvSpPr>
        <p:spPr>
          <a:xfrm>
            <a:off x="5617664" y="830125"/>
            <a:ext cx="253650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American League (AL)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>
            <a:spLocks noGrp="1"/>
          </p:cNvSpPr>
          <p:nvPr>
            <p:ph type="title"/>
          </p:nvPr>
        </p:nvSpPr>
        <p:spPr>
          <a:xfrm>
            <a:off x="311700" y="1346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</a:rPr>
              <a:t>2024 Data (Fangraphs)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187" name="Google Shape;18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17</a:t>
            </a:fld>
            <a:endParaRPr>
              <a:solidFill>
                <a:schemeClr val="lt1"/>
              </a:solidFill>
            </a:endParaRPr>
          </a:p>
        </p:txBody>
      </p:sp>
      <p:graphicFrame>
        <p:nvGraphicFramePr>
          <p:cNvPr id="188" name="Google Shape;188;p29"/>
          <p:cNvGraphicFramePr/>
          <p:nvPr/>
        </p:nvGraphicFramePr>
        <p:xfrm>
          <a:off x="194088" y="1539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{AE181AA0-C12C-437A-8AFB-A86A4ACA7137}</a:tableStyleId>
              </a:tblPr>
              <a:tblGrid>
                <a:gridCol w="53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5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4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6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6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Cy Place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Player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TBF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K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HR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ER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BB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H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Chris Sale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702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225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47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39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141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Zack Wheeler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787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224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20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57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52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139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Paul Skenes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514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170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29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32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94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Dylan Cease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762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224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18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73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65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137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Shota Imanaga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694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174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27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56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28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149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89" name="Google Shape;189;p29"/>
          <p:cNvGraphicFramePr/>
          <p:nvPr/>
        </p:nvGraphicFramePr>
        <p:xfrm>
          <a:off x="4595963" y="1348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{AE181AA0-C12C-437A-8AFB-A86A4ACA7137}</a:tableStyleId>
              </a:tblPr>
              <a:tblGrid>
                <a:gridCol w="55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5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0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5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4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6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6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Cy Place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Player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TBF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K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HR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ER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BB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H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Tarik Skubal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753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228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15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51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35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142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Seth </a:t>
                      </a:r>
                      <a:endParaRPr sz="10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Lugo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836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181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16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69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48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177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Emmanuel Clase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270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66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39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Cole Ragans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762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223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15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65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67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146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Corbin Burnes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784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181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22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63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48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165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Logan Gilbert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803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220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26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75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37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148</a:t>
                      </a:r>
                      <a:endParaRPr sz="1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90" name="Google Shape;190;p29"/>
          <p:cNvSpPr txBox="1"/>
          <p:nvPr/>
        </p:nvSpPr>
        <p:spPr>
          <a:xfrm>
            <a:off x="1264663" y="982700"/>
            <a:ext cx="232080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National League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91" name="Google Shape;191;p29"/>
          <p:cNvSpPr txBox="1"/>
          <p:nvPr/>
        </p:nvSpPr>
        <p:spPr>
          <a:xfrm>
            <a:off x="5553725" y="851125"/>
            <a:ext cx="232080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American League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>
            <a:spLocks noGrp="1"/>
          </p:cNvSpPr>
          <p:nvPr>
            <p:ph type="title"/>
          </p:nvPr>
        </p:nvSpPr>
        <p:spPr>
          <a:xfrm>
            <a:off x="311700" y="1346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</a:rPr>
              <a:t>2024 zWAR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197" name="Google Shape;19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18</a:t>
            </a:fld>
            <a:endParaRPr>
              <a:solidFill>
                <a:schemeClr val="lt1"/>
              </a:solidFill>
            </a:endParaRPr>
          </a:p>
        </p:txBody>
      </p:sp>
      <p:graphicFrame>
        <p:nvGraphicFramePr>
          <p:cNvPr id="198" name="Google Shape;198;p30"/>
          <p:cNvGraphicFramePr/>
          <p:nvPr/>
        </p:nvGraphicFramePr>
        <p:xfrm>
          <a:off x="374463" y="1653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{AE181AA0-C12C-437A-8AFB-A86A4ACA7137}</a:tableStyleId>
              </a:tblPr>
              <a:tblGrid>
                <a:gridCol w="115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3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Cy Place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Player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zWAR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1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Chris Sale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3.73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Zack Wheeler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3.11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3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Paul Skenes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2.80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4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Dylan Cease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2.42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5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Shota Imanaga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1.88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99" name="Google Shape;199;p30"/>
          <p:cNvGraphicFramePr/>
          <p:nvPr/>
        </p:nvGraphicFramePr>
        <p:xfrm>
          <a:off x="4917463" y="1448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{AE181AA0-C12C-437A-8AFB-A86A4ACA7137}</a:tableStyleId>
              </a:tblPr>
              <a:tblGrid>
                <a:gridCol w="1164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3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Cy Place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Player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zWAR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1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Tarik Skubal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3.67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Seth Lugo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2.42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3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Emmanuel Clase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1.75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4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Cole Ragans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2.72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5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Corbin Burnes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2.10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6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Logan Gilbert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2.47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0" name="Google Shape;200;p30"/>
          <p:cNvSpPr txBox="1"/>
          <p:nvPr/>
        </p:nvSpPr>
        <p:spPr>
          <a:xfrm>
            <a:off x="1141275" y="1118075"/>
            <a:ext cx="232080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National League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01" name="Google Shape;201;p30"/>
          <p:cNvSpPr txBox="1"/>
          <p:nvPr/>
        </p:nvSpPr>
        <p:spPr>
          <a:xfrm>
            <a:off x="5684275" y="915750"/>
            <a:ext cx="232080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American League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>
            <a:spLocks noGrp="1"/>
          </p:cNvSpPr>
          <p:nvPr>
            <p:ph type="title"/>
          </p:nvPr>
        </p:nvSpPr>
        <p:spPr>
          <a:xfrm>
            <a:off x="214150" y="961700"/>
            <a:ext cx="443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2024 National League zWAR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7" name="Google Shape;207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19</a:t>
            </a:fld>
            <a:endParaRPr>
              <a:solidFill>
                <a:schemeClr val="lt1"/>
              </a:solidFill>
            </a:endParaRPr>
          </a:p>
        </p:txBody>
      </p:sp>
      <p:graphicFrame>
        <p:nvGraphicFramePr>
          <p:cNvPr id="208" name="Google Shape;208;p31"/>
          <p:cNvGraphicFramePr/>
          <p:nvPr/>
        </p:nvGraphicFramePr>
        <p:xfrm>
          <a:off x="4941138" y="1698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{AE181AA0-C12C-437A-8AFB-A86A4ACA7137}</a:tableStyleId>
              </a:tblPr>
              <a:tblGrid>
                <a:gridCol w="1199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Cy Place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Player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</a:rPr>
                        <a:t>zWAR</a:t>
                      </a:r>
                      <a:endParaRPr sz="15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1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Chris Sale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3.73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Zack Wheeler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3.11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3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Paul Skenes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2.80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4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Dylan Cease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2.42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5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Shota Imanaga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1.88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9" name="Google Shape;209;p31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500" y="1534399"/>
            <a:ext cx="4522101" cy="279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1"/>
          <p:cNvSpPr txBox="1"/>
          <p:nvPr/>
        </p:nvSpPr>
        <p:spPr>
          <a:xfrm>
            <a:off x="1951900" y="4098575"/>
            <a:ext cx="963300" cy="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Player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11" name="Google Shape;211;p31"/>
          <p:cNvSpPr txBox="1"/>
          <p:nvPr/>
        </p:nvSpPr>
        <p:spPr>
          <a:xfrm rot="-5400000">
            <a:off x="-321850" y="2983800"/>
            <a:ext cx="963300" cy="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zWAR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</a:rPr>
              <a:t>Agenda</a:t>
            </a:r>
            <a:endParaRPr sz="3000" b="1">
              <a:solidFill>
                <a:schemeClr val="lt1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What is Player Value?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Key Statistics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zWAR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Players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Conclusion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</a:rPr>
              <a:t>Topics of Interest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3093300" cy="4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2024 American League zWAR Incl. Clase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217" name="Google Shape;217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20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218" name="Google Shape;218;p3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508250"/>
            <a:ext cx="3337200" cy="20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2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5000" y="508250"/>
            <a:ext cx="3337191" cy="206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2"/>
          <p:cNvSpPr txBox="1"/>
          <p:nvPr/>
        </p:nvSpPr>
        <p:spPr>
          <a:xfrm>
            <a:off x="5485000" y="-82800"/>
            <a:ext cx="3337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2024 American League zWAR Excl.Clase</a:t>
            </a:r>
            <a:endParaRPr/>
          </a:p>
        </p:txBody>
      </p:sp>
      <p:graphicFrame>
        <p:nvGraphicFramePr>
          <p:cNvPr id="221" name="Google Shape;221;p32"/>
          <p:cNvGraphicFramePr/>
          <p:nvPr/>
        </p:nvGraphicFramePr>
        <p:xfrm>
          <a:off x="3344863" y="2726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{AE181AA0-C12C-437A-8AFB-A86A4ACA7137}</a:tableStyleId>
              </a:tblPr>
              <a:tblGrid>
                <a:gridCol w="74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</a:rPr>
                        <a:t>Cy Place</a:t>
                      </a:r>
                      <a:endParaRPr sz="9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</a:rPr>
                        <a:t>Player</a:t>
                      </a:r>
                      <a:endParaRPr sz="9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</a:rPr>
                        <a:t>zWAR</a:t>
                      </a:r>
                      <a:endParaRPr sz="9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Tarik Skubal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3.67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Seth Lugo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2.42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Emmanuel Clase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1.75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4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Cole Ragans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2.72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5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Corbin Burnes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2.10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6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Logan Gilbert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2.47</a:t>
                      </a:r>
                      <a:endParaRPr sz="9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22" name="Google Shape;222;p32"/>
          <p:cNvSpPr txBox="1"/>
          <p:nvPr/>
        </p:nvSpPr>
        <p:spPr>
          <a:xfrm rot="-5400000">
            <a:off x="-196900" y="1470400"/>
            <a:ext cx="963300" cy="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zWAR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23" name="Google Shape;223;p32"/>
          <p:cNvSpPr txBox="1"/>
          <p:nvPr/>
        </p:nvSpPr>
        <p:spPr>
          <a:xfrm rot="-5400000">
            <a:off x="4974900" y="1470400"/>
            <a:ext cx="963300" cy="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zWAR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24" name="Google Shape;224;p32"/>
          <p:cNvSpPr txBox="1"/>
          <p:nvPr/>
        </p:nvSpPr>
        <p:spPr>
          <a:xfrm>
            <a:off x="1656025" y="2361150"/>
            <a:ext cx="5487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Player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25" name="Google Shape;225;p32"/>
          <p:cNvSpPr txBox="1"/>
          <p:nvPr/>
        </p:nvSpPr>
        <p:spPr>
          <a:xfrm>
            <a:off x="6879250" y="2361150"/>
            <a:ext cx="5487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Player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"/>
          <p:cNvSpPr txBox="1">
            <a:spLocks noGrp="1"/>
          </p:cNvSpPr>
          <p:nvPr>
            <p:ph type="title"/>
          </p:nvPr>
        </p:nvSpPr>
        <p:spPr>
          <a:xfrm>
            <a:off x="2769600" y="0"/>
            <a:ext cx="360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2024 zWAR Summary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1" name="Google Shape;231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21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232" name="Google Shape;232;p3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3349" y="791425"/>
            <a:ext cx="3394950" cy="2099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3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200" y="791425"/>
            <a:ext cx="3394950" cy="209922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3"/>
          <p:cNvSpPr txBox="1"/>
          <p:nvPr/>
        </p:nvSpPr>
        <p:spPr>
          <a:xfrm>
            <a:off x="902038" y="403675"/>
            <a:ext cx="232080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National League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35" name="Google Shape;235;p33"/>
          <p:cNvSpPr txBox="1"/>
          <p:nvPr/>
        </p:nvSpPr>
        <p:spPr>
          <a:xfrm>
            <a:off x="5157625" y="403675"/>
            <a:ext cx="332640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American League Incl. Clase</a:t>
            </a:r>
            <a:endParaRPr sz="1800">
              <a:solidFill>
                <a:schemeClr val="lt1"/>
              </a:solidFill>
            </a:endParaRPr>
          </a:p>
        </p:txBody>
      </p:sp>
      <p:graphicFrame>
        <p:nvGraphicFramePr>
          <p:cNvPr id="236" name="Google Shape;236;p33"/>
          <p:cNvGraphicFramePr/>
          <p:nvPr/>
        </p:nvGraphicFramePr>
        <p:xfrm>
          <a:off x="870738" y="3109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{AE181AA0-C12C-437A-8AFB-A86A4ACA7137}</a:tableStyleId>
              </a:tblPr>
              <a:tblGrid>
                <a:gridCol w="713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7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6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Cy Place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Player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zWAR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Chris Sale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3.73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Zack Wheeler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3.11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Paul Skenes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2.80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4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Dylan Cease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2.42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Shota Imanaga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1.88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37" name="Google Shape;237;p33"/>
          <p:cNvGraphicFramePr/>
          <p:nvPr/>
        </p:nvGraphicFramePr>
        <p:xfrm>
          <a:off x="5758138" y="2999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{AE181AA0-C12C-437A-8AFB-A86A4ACA7137}</a:tableStyleId>
              </a:tblPr>
              <a:tblGrid>
                <a:gridCol w="64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1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>
                          <a:solidFill>
                            <a:schemeClr val="lt1"/>
                          </a:solidFill>
                        </a:rPr>
                        <a:t>Cy Place</a:t>
                      </a:r>
                      <a:endParaRPr sz="75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>
                          <a:solidFill>
                            <a:schemeClr val="lt1"/>
                          </a:solidFill>
                        </a:rPr>
                        <a:t>Player</a:t>
                      </a:r>
                      <a:endParaRPr sz="75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>
                          <a:solidFill>
                            <a:schemeClr val="lt1"/>
                          </a:solidFill>
                        </a:rPr>
                        <a:t>zWAR</a:t>
                      </a:r>
                      <a:endParaRPr sz="75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1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Tarik Skubal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3.67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2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Seth Lugo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2.42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3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Emmanuel Clase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1.75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4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Cole Ragans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2.72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5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Corbin Burnes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2.10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6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Logan Gilbert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2.47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38" name="Google Shape;238;p33"/>
          <p:cNvSpPr txBox="1"/>
          <p:nvPr/>
        </p:nvSpPr>
        <p:spPr>
          <a:xfrm rot="-5400000">
            <a:off x="-87900" y="1707000"/>
            <a:ext cx="963300" cy="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zWAR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39" name="Google Shape;239;p33"/>
          <p:cNvSpPr txBox="1"/>
          <p:nvPr/>
        </p:nvSpPr>
        <p:spPr>
          <a:xfrm rot="-5400000">
            <a:off x="4623525" y="1707000"/>
            <a:ext cx="963300" cy="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zWAR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40" name="Google Shape;240;p33"/>
          <p:cNvSpPr txBox="1"/>
          <p:nvPr/>
        </p:nvSpPr>
        <p:spPr>
          <a:xfrm>
            <a:off x="1845325" y="2680050"/>
            <a:ext cx="5487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Player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41" name="Google Shape;241;p33"/>
          <p:cNvSpPr txBox="1"/>
          <p:nvPr/>
        </p:nvSpPr>
        <p:spPr>
          <a:xfrm>
            <a:off x="6546475" y="2680050"/>
            <a:ext cx="5487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Player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 txBox="1">
            <a:spLocks noGrp="1"/>
          </p:cNvSpPr>
          <p:nvPr>
            <p:ph type="title"/>
          </p:nvPr>
        </p:nvSpPr>
        <p:spPr>
          <a:xfrm>
            <a:off x="2024550" y="61850"/>
            <a:ext cx="509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2024 zWAR Compiled Summary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7" name="Google Shape;24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22</a:t>
            </a:fld>
            <a:endParaRPr>
              <a:solidFill>
                <a:schemeClr val="lt1"/>
              </a:solidFill>
            </a:endParaRPr>
          </a:p>
        </p:txBody>
      </p:sp>
      <p:graphicFrame>
        <p:nvGraphicFramePr>
          <p:cNvPr id="248" name="Google Shape;248;p34"/>
          <p:cNvGraphicFramePr/>
          <p:nvPr/>
        </p:nvGraphicFramePr>
        <p:xfrm>
          <a:off x="4945775" y="7250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{AE181AA0-C12C-437A-8AFB-A86A4ACA7137}</a:tableStyleId>
              </a:tblPr>
              <a:tblGrid>
                <a:gridCol w="1268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8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8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CY Place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Player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zWAR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NL 1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Chris Sale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3.73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AL 1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Tarik Skubal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3.67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NL 2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Zack Wheeler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3.11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NL 3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Paul Skenes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2.80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AL 4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Cole Ragans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2.72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AL 6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Logan Gilbert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2.47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AL 2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Seth Lugo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2.42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NL 4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Dylan Cease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2.42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AL 5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Corbin Burnes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2.10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NL 5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Shota Omanaga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1.88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AL 3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Emmanuel Clase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1.75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249" name="Google Shape;249;p34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417325"/>
            <a:ext cx="4267200" cy="263855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4"/>
          <p:cNvSpPr txBox="1"/>
          <p:nvPr/>
        </p:nvSpPr>
        <p:spPr>
          <a:xfrm rot="-5400000">
            <a:off x="-167525" y="2502150"/>
            <a:ext cx="963300" cy="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zWAR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51" name="Google Shape;251;p34"/>
          <p:cNvSpPr txBox="1"/>
          <p:nvPr/>
        </p:nvSpPr>
        <p:spPr>
          <a:xfrm>
            <a:off x="2164050" y="3797950"/>
            <a:ext cx="548700" cy="1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Player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 txBox="1">
            <a:spLocks noGrp="1"/>
          </p:cNvSpPr>
          <p:nvPr>
            <p:ph type="title"/>
          </p:nvPr>
        </p:nvSpPr>
        <p:spPr>
          <a:xfrm>
            <a:off x="2647350" y="0"/>
            <a:ext cx="384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2023 Cy Young Results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57" name="Google Shape;257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23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58" name="Google Shape;258;p35"/>
          <p:cNvSpPr txBox="1"/>
          <p:nvPr/>
        </p:nvSpPr>
        <p:spPr>
          <a:xfrm>
            <a:off x="902038" y="403675"/>
            <a:ext cx="232080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National League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59" name="Google Shape;259;p35"/>
          <p:cNvSpPr txBox="1"/>
          <p:nvPr/>
        </p:nvSpPr>
        <p:spPr>
          <a:xfrm>
            <a:off x="5157625" y="403675"/>
            <a:ext cx="332640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American League</a:t>
            </a:r>
            <a:endParaRPr sz="1800">
              <a:solidFill>
                <a:schemeClr val="lt1"/>
              </a:solidFill>
            </a:endParaRPr>
          </a:p>
        </p:txBody>
      </p:sp>
      <p:graphicFrame>
        <p:nvGraphicFramePr>
          <p:cNvPr id="260" name="Google Shape;260;p35"/>
          <p:cNvGraphicFramePr/>
          <p:nvPr/>
        </p:nvGraphicFramePr>
        <p:xfrm>
          <a:off x="870738" y="3035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{AE181AA0-C12C-437A-8AFB-A86A4ACA7137}</a:tableStyleId>
              </a:tblPr>
              <a:tblGrid>
                <a:gridCol w="713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7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6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Cy Place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Player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zWAR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Blake Snell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3.06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Logan Webb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2.35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Zac Gallen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2.36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4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Spencer Strider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2.93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Justin Steele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2.38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61" name="Google Shape;261;p35"/>
          <p:cNvGraphicFramePr/>
          <p:nvPr/>
        </p:nvGraphicFramePr>
        <p:xfrm>
          <a:off x="5629113" y="3035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{AE181AA0-C12C-437A-8AFB-A86A4ACA7137}</a:tableStyleId>
              </a:tblPr>
              <a:tblGrid>
                <a:gridCol w="713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7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6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Cy Place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Player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zWAR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Gerrit Cole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3.10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Sonny Gray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2.80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Kevin Gausman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2.83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4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Kyle Bradish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2.27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Luis Castillo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2.07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62" name="Google Shape;262;p35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951" y="791413"/>
            <a:ext cx="3394974" cy="209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5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3338" y="791424"/>
            <a:ext cx="3394974" cy="209922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5"/>
          <p:cNvSpPr txBox="1"/>
          <p:nvPr/>
        </p:nvSpPr>
        <p:spPr>
          <a:xfrm rot="-5400000">
            <a:off x="4623525" y="1707000"/>
            <a:ext cx="963300" cy="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zWAR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65" name="Google Shape;265;p35"/>
          <p:cNvSpPr txBox="1"/>
          <p:nvPr/>
        </p:nvSpPr>
        <p:spPr>
          <a:xfrm rot="-5400000">
            <a:off x="-133825" y="1771438"/>
            <a:ext cx="963300" cy="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zWAR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66" name="Google Shape;266;p35"/>
          <p:cNvSpPr txBox="1"/>
          <p:nvPr/>
        </p:nvSpPr>
        <p:spPr>
          <a:xfrm>
            <a:off x="6546475" y="2680050"/>
            <a:ext cx="5487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Player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67" name="Google Shape;267;p35"/>
          <p:cNvSpPr txBox="1"/>
          <p:nvPr/>
        </p:nvSpPr>
        <p:spPr>
          <a:xfrm>
            <a:off x="1788088" y="2680050"/>
            <a:ext cx="5487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Player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6"/>
          <p:cNvSpPr txBox="1">
            <a:spLocks noGrp="1"/>
          </p:cNvSpPr>
          <p:nvPr>
            <p:ph type="title"/>
          </p:nvPr>
        </p:nvSpPr>
        <p:spPr>
          <a:xfrm>
            <a:off x="2647350" y="0"/>
            <a:ext cx="384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2022 Cy Young Results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3" name="Google Shape;273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24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74" name="Google Shape;274;p36"/>
          <p:cNvSpPr txBox="1"/>
          <p:nvPr/>
        </p:nvSpPr>
        <p:spPr>
          <a:xfrm>
            <a:off x="902038" y="403675"/>
            <a:ext cx="232080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National League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75" name="Google Shape;275;p36"/>
          <p:cNvSpPr txBox="1"/>
          <p:nvPr/>
        </p:nvSpPr>
        <p:spPr>
          <a:xfrm>
            <a:off x="5248800" y="403675"/>
            <a:ext cx="3326400" cy="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American League</a:t>
            </a:r>
            <a:endParaRPr sz="1800">
              <a:solidFill>
                <a:schemeClr val="lt1"/>
              </a:solidFill>
            </a:endParaRPr>
          </a:p>
        </p:txBody>
      </p:sp>
      <p:graphicFrame>
        <p:nvGraphicFramePr>
          <p:cNvPr id="276" name="Google Shape;276;p36"/>
          <p:cNvGraphicFramePr/>
          <p:nvPr/>
        </p:nvGraphicFramePr>
        <p:xfrm>
          <a:off x="839238" y="3035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{AE181AA0-C12C-437A-8AFB-A86A4ACA7137}</a:tableStyleId>
              </a:tblPr>
              <a:tblGrid>
                <a:gridCol w="731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7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6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6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Cy Place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Player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zWAR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Sandy Alcantara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3.38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Max Fried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2.83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Julio Urías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2.28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4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Aaron Nola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3.12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Zac Gallen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2.83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77" name="Google Shape;277;p36"/>
          <p:cNvGraphicFramePr/>
          <p:nvPr/>
        </p:nvGraphicFramePr>
        <p:xfrm>
          <a:off x="5720288" y="3035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{AE181AA0-C12C-437A-8AFB-A86A4ACA7137}</a:tableStyleId>
              </a:tblPr>
              <a:tblGrid>
                <a:gridCol w="713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7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6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Cy Place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Player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zWAR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Justin Verlander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3.47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Dylan Cease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3.19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Alek Manoah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2.88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4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Shohei Ohtani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3.32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Framber Valdez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2.77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78" name="Google Shape;278;p36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251" y="775901"/>
            <a:ext cx="3326400" cy="2056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6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8801" y="775888"/>
            <a:ext cx="3326400" cy="2056813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6"/>
          <p:cNvSpPr txBox="1"/>
          <p:nvPr/>
        </p:nvSpPr>
        <p:spPr>
          <a:xfrm rot="-5400000">
            <a:off x="4750025" y="1734700"/>
            <a:ext cx="963300" cy="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zWAR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81" name="Google Shape;281;p36"/>
          <p:cNvSpPr txBox="1"/>
          <p:nvPr/>
        </p:nvSpPr>
        <p:spPr>
          <a:xfrm rot="-5400000">
            <a:off x="-99525" y="1734700"/>
            <a:ext cx="963300" cy="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zWAR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82" name="Google Shape;282;p36"/>
          <p:cNvSpPr txBox="1"/>
          <p:nvPr/>
        </p:nvSpPr>
        <p:spPr>
          <a:xfrm>
            <a:off x="6637650" y="2622100"/>
            <a:ext cx="5487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Player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83" name="Google Shape;283;p36"/>
          <p:cNvSpPr txBox="1"/>
          <p:nvPr/>
        </p:nvSpPr>
        <p:spPr>
          <a:xfrm>
            <a:off x="1788100" y="2622100"/>
            <a:ext cx="5487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Player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7"/>
          <p:cNvSpPr txBox="1">
            <a:spLocks noGrp="1"/>
          </p:cNvSpPr>
          <p:nvPr>
            <p:ph type="title"/>
          </p:nvPr>
        </p:nvSpPr>
        <p:spPr>
          <a:xfrm>
            <a:off x="395675" y="161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Previous Cy Young Winners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89" name="Google Shape;289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25</a:t>
            </a:fld>
            <a:endParaRPr>
              <a:solidFill>
                <a:schemeClr val="lt1"/>
              </a:solidFill>
            </a:endParaRPr>
          </a:p>
        </p:txBody>
      </p:sp>
      <p:graphicFrame>
        <p:nvGraphicFramePr>
          <p:cNvPr id="290" name="Google Shape;290;p37"/>
          <p:cNvGraphicFramePr/>
          <p:nvPr/>
        </p:nvGraphicFramePr>
        <p:xfrm>
          <a:off x="818263" y="1133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{AE181AA0-C12C-437A-8AFB-A86A4ACA7137}</a:tableStyleId>
              </a:tblPr>
              <a:tblGrid>
                <a:gridCol w="713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6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Year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Player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</a:rPr>
                        <a:t>zWAR</a:t>
                      </a:r>
                      <a:endParaRPr sz="80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2024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Chris Sale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3.73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2023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Blake Snell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3.06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2022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Sandy Alcantara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3.38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2021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Corbin Burnes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3.97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2020*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Trevor Bauer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3.37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2019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Jacob deGrom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3.82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2018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Jacob deGrom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5.03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2017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Max Scherzer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3.69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2016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Max Scherzer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3.31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2015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Jake Arrieta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4.57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2014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Clayton Kershaw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4.55</a:t>
                      </a:r>
                      <a:endParaRPr sz="8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291" name="Google Shape;291;p37"/>
          <p:cNvGraphicFramePr/>
          <p:nvPr/>
        </p:nvGraphicFramePr>
        <p:xfrm>
          <a:off x="5909313" y="1133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{AE181AA0-C12C-437A-8AFB-A86A4ACA7137}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4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>
                          <a:solidFill>
                            <a:schemeClr val="lt1"/>
                          </a:solidFill>
                        </a:rPr>
                        <a:t>Year</a:t>
                      </a:r>
                      <a:endParaRPr sz="75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>
                          <a:solidFill>
                            <a:schemeClr val="lt1"/>
                          </a:solidFill>
                        </a:rPr>
                        <a:t>Player</a:t>
                      </a:r>
                      <a:endParaRPr sz="75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>
                          <a:solidFill>
                            <a:schemeClr val="lt1"/>
                          </a:solidFill>
                        </a:rPr>
                        <a:t>zWAR</a:t>
                      </a:r>
                      <a:endParaRPr sz="75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2024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Tarik Skubal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3.67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2023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Gerrit Cole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3.10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2022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Justin Verlander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3.47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2021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Robbie Ray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2.58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2020*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Shane Bieber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3.78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2019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Justin Verlander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3.70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2018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Blake Snell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3.36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2017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Corey Kluber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4.04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2016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Rick Porcello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2.35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2015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Dallas Keuchel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3.33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2014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Corey Kluber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50"/>
                        <a:t>4.37</a:t>
                      </a:r>
                      <a:endParaRPr sz="75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92" name="Google Shape;292;p37"/>
          <p:cNvSpPr txBox="1"/>
          <p:nvPr/>
        </p:nvSpPr>
        <p:spPr>
          <a:xfrm>
            <a:off x="965525" y="666538"/>
            <a:ext cx="2088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National League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93" name="Google Shape;293;p37"/>
          <p:cNvSpPr txBox="1"/>
          <p:nvPr/>
        </p:nvSpPr>
        <p:spPr>
          <a:xfrm>
            <a:off x="6056575" y="666550"/>
            <a:ext cx="2088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American League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94" name="Google Shape;294;p37"/>
          <p:cNvSpPr txBox="1"/>
          <p:nvPr/>
        </p:nvSpPr>
        <p:spPr>
          <a:xfrm>
            <a:off x="3511038" y="4354700"/>
            <a:ext cx="20889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*extrapolated statistics from COVID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8"/>
          <p:cNvSpPr txBox="1">
            <a:spLocks noGrp="1"/>
          </p:cNvSpPr>
          <p:nvPr>
            <p:ph type="title"/>
          </p:nvPr>
        </p:nvSpPr>
        <p:spPr>
          <a:xfrm>
            <a:off x="52475" y="319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Conclusion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0" name="Google Shape;300;p38"/>
          <p:cNvSpPr txBox="1">
            <a:spLocks noGrp="1"/>
          </p:cNvSpPr>
          <p:nvPr>
            <p:ph type="body" idx="1"/>
          </p:nvPr>
        </p:nvSpPr>
        <p:spPr>
          <a:xfrm>
            <a:off x="52475" y="1152475"/>
            <a:ext cx="5185500" cy="39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zWAR has potential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Positives:</a:t>
            </a:r>
            <a:endParaRPr b="1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>
                <a:solidFill>
                  <a:schemeClr val="lt1"/>
                </a:solidFill>
              </a:rPr>
              <a:t>Correlation for 2024 NL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>
                <a:solidFill>
                  <a:schemeClr val="lt1"/>
                </a:solidFill>
              </a:rPr>
              <a:t>Cy Young winners = highest zWAR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Negative:</a:t>
            </a:r>
            <a:endParaRPr b="1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>
                <a:solidFill>
                  <a:schemeClr val="lt1"/>
                </a:solidFill>
              </a:rPr>
              <a:t>Inconsistencies for 2nd-5th Place Finishers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Further Implications:</a:t>
            </a:r>
            <a:endParaRPr b="1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>
                <a:solidFill>
                  <a:schemeClr val="lt1"/>
                </a:solidFill>
              </a:rPr>
              <a:t>Add other possible metrics, modify included metrics, and increase sample size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1" name="Google Shape;301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26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02" name="Google Shape;302;p38"/>
          <p:cNvSpPr txBox="1"/>
          <p:nvPr/>
        </p:nvSpPr>
        <p:spPr>
          <a:xfrm>
            <a:off x="5389550" y="3746625"/>
            <a:ext cx="3083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Clayton Kershaw | Los Angeles Dodgers 3x NL Cy Young Winner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303" name="Google Shape;303;p38"/>
          <p:cNvPicPr preferRelativeResize="0"/>
          <p:nvPr/>
        </p:nvPicPr>
        <p:blipFill rotWithShape="1">
          <a:blip r:embed="rId3">
            <a:alphaModFix/>
          </a:blip>
          <a:srcRect l="25125" r="19201"/>
          <a:stretch/>
        </p:blipFill>
        <p:spPr>
          <a:xfrm>
            <a:off x="5240952" y="393598"/>
            <a:ext cx="3380895" cy="341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9"/>
          <p:cNvSpPr txBox="1">
            <a:spLocks noGrp="1"/>
          </p:cNvSpPr>
          <p:nvPr>
            <p:ph type="title"/>
          </p:nvPr>
        </p:nvSpPr>
        <p:spPr>
          <a:xfrm>
            <a:off x="91250" y="371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Other Topics of Interest…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9" name="Google Shape;309;p39"/>
          <p:cNvSpPr txBox="1">
            <a:spLocks noGrp="1"/>
          </p:cNvSpPr>
          <p:nvPr>
            <p:ph type="body" idx="1"/>
          </p:nvPr>
        </p:nvSpPr>
        <p:spPr>
          <a:xfrm>
            <a:off x="-123450" y="1400750"/>
            <a:ext cx="3559200" cy="27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>
                <a:solidFill>
                  <a:schemeClr val="lt1"/>
                </a:solidFill>
              </a:rPr>
              <a:t>Pitch selection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>
                <a:solidFill>
                  <a:schemeClr val="lt1"/>
                </a:solidFill>
              </a:rPr>
              <a:t>Pitch count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>
                <a:solidFill>
                  <a:schemeClr val="lt1"/>
                </a:solidFill>
              </a:rPr>
              <a:t>Left/right handed hitter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>
                <a:solidFill>
                  <a:schemeClr val="lt1"/>
                </a:solidFill>
              </a:rPr>
              <a:t>Left/right handed pitcher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>
                <a:solidFill>
                  <a:schemeClr val="lt1"/>
                </a:solidFill>
              </a:rPr>
              <a:t>Certain pitches not working?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>
                <a:solidFill>
                  <a:schemeClr val="lt1"/>
                </a:solidFill>
              </a:rPr>
              <a:t>How many outs are there?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>
                <a:solidFill>
                  <a:schemeClr val="lt1"/>
                </a:solidFill>
              </a:rPr>
              <a:t>Baserunner situation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>
                <a:solidFill>
                  <a:schemeClr val="lt1"/>
                </a:solidFill>
              </a:rPr>
              <a:t>Quality of opponent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0" name="Google Shape;310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27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11" name="Google Shape;311;p39"/>
          <p:cNvSpPr txBox="1"/>
          <p:nvPr/>
        </p:nvSpPr>
        <p:spPr>
          <a:xfrm>
            <a:off x="3240550" y="1335075"/>
            <a:ext cx="5842800" cy="30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 sz="1800" b="1" u="sng">
                <a:solidFill>
                  <a:schemeClr val="lt1"/>
                </a:solidFill>
              </a:rPr>
              <a:t>Ballpark Dimensions</a:t>
            </a:r>
            <a:r>
              <a:rPr lang="en" sz="1800" b="1">
                <a:solidFill>
                  <a:schemeClr val="lt1"/>
                </a:solidFill>
              </a:rPr>
              <a:t> (Coors Field v. T-Mobile Park)</a:t>
            </a:r>
            <a:endParaRPr sz="1800" b="1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 sz="1800">
                <a:solidFill>
                  <a:schemeClr val="lt1"/>
                </a:solidFill>
              </a:rPr>
              <a:t>Opposing hitter’s tendencies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 sz="1800">
                <a:solidFill>
                  <a:schemeClr val="lt1"/>
                </a:solidFill>
              </a:rPr>
              <a:t>Pitcher’s tendencies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 sz="1800">
                <a:solidFill>
                  <a:schemeClr val="lt1"/>
                </a:solidFill>
              </a:rPr>
              <a:t>Within 3 runs (save situation) or blowout (5+ runs)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 sz="1800">
                <a:solidFill>
                  <a:schemeClr val="lt1"/>
                </a:solidFill>
              </a:rPr>
              <a:t>Early, mid, or late game?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 sz="1800" b="1" u="sng">
                <a:solidFill>
                  <a:schemeClr val="lt1"/>
                </a:solidFill>
              </a:rPr>
              <a:t>Spring Training v. Regular Season v. Postseason</a:t>
            </a:r>
            <a:endParaRPr sz="1800" b="1" u="sng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 sz="1800" b="1" u="sng">
                <a:solidFill>
                  <a:schemeClr val="lt1"/>
                </a:solidFill>
              </a:rPr>
              <a:t>Compare Clase to other Closers in MLB</a:t>
            </a:r>
            <a:endParaRPr sz="1800" b="1" u="sng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0"/>
          <p:cNvSpPr txBox="1">
            <a:spLocks noGrp="1"/>
          </p:cNvSpPr>
          <p:nvPr>
            <p:ph type="title"/>
          </p:nvPr>
        </p:nvSpPr>
        <p:spPr>
          <a:xfrm>
            <a:off x="311700" y="2083350"/>
            <a:ext cx="8520600" cy="9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lt1"/>
                </a:solidFill>
              </a:rPr>
              <a:t>Thank You!</a:t>
            </a:r>
            <a:endParaRPr sz="5000">
              <a:solidFill>
                <a:schemeClr val="lt1"/>
              </a:solidFill>
            </a:endParaRPr>
          </a:p>
        </p:txBody>
      </p:sp>
      <p:sp>
        <p:nvSpPr>
          <p:cNvPr id="317" name="Google Shape;317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28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References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3" name="Google Shape;323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https://www.fangraphs.com/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https://www.mlb.com/awards/cy-young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l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https://www.mlb.com/news/2022-mlb-cy-young-award-voting-results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l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https://www.mlb.com/news/2023-mlb-cy-young-award-voting-results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lt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https://www.mlb.com/news/mlb-cy-young-award-winners-2024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l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https://www.mlb.com/glossary/advanced-stats/wins-above-replacement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4" name="Google Shape;324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29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724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What is Player Value?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240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</a:rPr>
              <a:t>Wins Above Replacement (</a:t>
            </a:r>
            <a:r>
              <a:rPr lang="en" b="1">
                <a:solidFill>
                  <a:schemeClr val="lt1"/>
                </a:solidFill>
              </a:rPr>
              <a:t>WAR</a:t>
            </a:r>
            <a:r>
              <a:rPr lang="en">
                <a:solidFill>
                  <a:schemeClr val="lt1"/>
                </a:solidFill>
              </a:rPr>
              <a:t>) measures how valuable a player is to their club compared to an average replacement.</a:t>
            </a:r>
            <a:endParaRPr>
              <a:solidFill>
                <a:schemeClr val="lt1"/>
              </a:solidFill>
            </a:endParaRPr>
          </a:p>
        </p:txBody>
      </p:sp>
      <p:graphicFrame>
        <p:nvGraphicFramePr>
          <p:cNvPr id="71" name="Google Shape;71;p15"/>
          <p:cNvGraphicFramePr/>
          <p:nvPr/>
        </p:nvGraphicFramePr>
        <p:xfrm>
          <a:off x="311700" y="2057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{AE181AA0-C12C-437A-8AFB-A86A4ACA7137}</a:tableStyleId>
              </a:tblPr>
              <a:tblGrid>
                <a:gridCol w="2384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4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Team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2024 Record w/ Ohtani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2024 Record w/out Ohtani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Los Angeles Dodgers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98-64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91-73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2" name="Google Shape;72;p15"/>
          <p:cNvGraphicFramePr/>
          <p:nvPr/>
        </p:nvGraphicFramePr>
        <p:xfrm>
          <a:off x="311700" y="3258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{AE181AA0-C12C-437A-8AFB-A86A4ACA7137}</a:tableStyleId>
              </a:tblPr>
              <a:tblGrid>
                <a:gridCol w="185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3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Ohtani 2024 fWAR: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9.1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MLB Average fWAR: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2.0</a:t>
                      </a: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9750" y="3004401"/>
            <a:ext cx="4300655" cy="179527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3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251925" y="3967825"/>
            <a:ext cx="3632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*Fangraphs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160525" y="298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Why Does it Matter?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160525" y="1152475"/>
            <a:ext cx="4615500" cy="39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Winning is the most important objective in baseball. </a:t>
            </a:r>
            <a:endParaRPr sz="2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WAR can help determine:</a:t>
            </a:r>
            <a:endParaRPr sz="2000" b="1" u="sng">
              <a:solidFill>
                <a:schemeClr val="lt1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</a:pPr>
            <a:r>
              <a:rPr lang="en" sz="2000">
                <a:solidFill>
                  <a:schemeClr val="lt1"/>
                </a:solidFill>
              </a:rPr>
              <a:t>Making the playoffs</a:t>
            </a:r>
            <a:endParaRPr sz="2000">
              <a:solidFill>
                <a:schemeClr val="lt1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</a:pPr>
            <a:r>
              <a:rPr lang="en" sz="2000">
                <a:solidFill>
                  <a:schemeClr val="lt1"/>
                </a:solidFill>
              </a:rPr>
              <a:t>Factors how much the player gets paid</a:t>
            </a:r>
            <a:endParaRPr sz="2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82" name="Google Shape;8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4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6050" y="1714475"/>
            <a:ext cx="4139901" cy="27599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/>
        </p:nvSpPr>
        <p:spPr>
          <a:xfrm>
            <a:off x="4681650" y="4412450"/>
            <a:ext cx="43287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Tarik Skubal | Detroit Tigers | 2024 AL Cy Young Winner</a:t>
            </a:r>
            <a:endParaRPr sz="1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1903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lt1"/>
                </a:solidFill>
              </a:rPr>
              <a:t>Key Statistics</a:t>
            </a:r>
            <a:endParaRPr sz="5000">
              <a:solidFill>
                <a:schemeClr val="lt1"/>
              </a:solidFill>
            </a:endParaRPr>
          </a:p>
        </p:txBody>
      </p:sp>
      <p:sp>
        <p:nvSpPr>
          <p:cNvPr id="90" name="Google Shape;9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5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Total Batters Faced (</a:t>
            </a:r>
            <a:r>
              <a:rPr lang="en" b="1">
                <a:solidFill>
                  <a:schemeClr val="lt1"/>
                </a:solidFill>
              </a:rPr>
              <a:t>TBF</a:t>
            </a:r>
            <a:r>
              <a:rPr lang="en">
                <a:solidFill>
                  <a:schemeClr val="lt1"/>
                </a:solidFill>
              </a:rPr>
              <a:t>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>
                <a:solidFill>
                  <a:schemeClr val="lt1"/>
                </a:solidFill>
              </a:rPr>
              <a:t>How many batters the pitcher faced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>
                <a:solidFill>
                  <a:schemeClr val="lt1"/>
                </a:solidFill>
              </a:rPr>
              <a:t>Workload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97" name="Google Shape;9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6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6725" y="2091475"/>
            <a:ext cx="457200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/>
          <p:nvPr/>
        </p:nvSpPr>
        <p:spPr>
          <a:xfrm>
            <a:off x="4188675" y="4619650"/>
            <a:ext cx="4328100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Chris Sale | Atlanta Braves | 2024 NL Cy Young Winner</a:t>
            </a:r>
            <a:endParaRPr sz="1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Strikeout (</a:t>
            </a:r>
            <a:r>
              <a:rPr lang="en" b="1">
                <a:solidFill>
                  <a:schemeClr val="lt1"/>
                </a:solidFill>
              </a:rPr>
              <a:t>K</a:t>
            </a:r>
            <a:r>
              <a:rPr lang="en">
                <a:solidFill>
                  <a:schemeClr val="lt1"/>
                </a:solidFill>
              </a:rPr>
              <a:t>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357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The pitcher throws any combination of strike three swinging or looking to the opposing batter.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106" name="Google Shape;10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7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107" name="Google Shape;107;p19" descr="a baseball game is being played in front of a banner that says shell (Provided by Tenor)"/>
          <p:cNvPicPr preferRelativeResize="0"/>
          <p:nvPr/>
        </p:nvPicPr>
        <p:blipFill rotWithShape="1">
          <a:blip r:embed="rId3">
            <a:alphaModFix/>
          </a:blip>
          <a:srcRect t="6173"/>
          <a:stretch/>
        </p:blipFill>
        <p:spPr>
          <a:xfrm>
            <a:off x="2479788" y="2343775"/>
            <a:ext cx="4020925" cy="226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Home Run (</a:t>
            </a:r>
            <a:r>
              <a:rPr lang="en" b="1">
                <a:solidFill>
                  <a:schemeClr val="lt1"/>
                </a:solidFill>
              </a:rPr>
              <a:t>HR</a:t>
            </a:r>
            <a:r>
              <a:rPr lang="en">
                <a:solidFill>
                  <a:schemeClr val="lt1"/>
                </a:solidFill>
              </a:rPr>
              <a:t>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3" name="Google Shape;113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</a:rPr>
              <a:t>When a batter hits the ball, rounds all of the bases, and scores at home plate in one play.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8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115" name="Google Shape;115;p20" descr="a baseball player swings at a pitch in front of a pepsi sign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3290" y="2281550"/>
            <a:ext cx="4097424" cy="228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176EE"/>
            </a:gs>
            <a:gs pos="100000">
              <a:srgbClr val="113D8A"/>
            </a:gs>
          </a:gsLst>
          <a:lin ang="5400012" scaled="0"/>
        </a:gra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Earned Run (</a:t>
            </a:r>
            <a:r>
              <a:rPr lang="en" b="1">
                <a:solidFill>
                  <a:schemeClr val="lt1"/>
                </a:solidFill>
              </a:rPr>
              <a:t>ER</a:t>
            </a:r>
            <a:r>
              <a:rPr lang="en">
                <a:solidFill>
                  <a:schemeClr val="lt1"/>
                </a:solidFill>
              </a:rPr>
              <a:t>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1" name="Google Shape;121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292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</a:rPr>
              <a:t>Any base runner that reaches home plate against the pitcher that allowed them to reach base initially negating errors.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2" name="Google Shape;12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9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123" name="Google Shape;123;p21" descr="a baseball game is being played on a field with a sign that says ' uc ' on it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6425" y="2290275"/>
            <a:ext cx="474345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 txBox="1"/>
          <p:nvPr/>
        </p:nvSpPr>
        <p:spPr>
          <a:xfrm>
            <a:off x="5426050" y="2290275"/>
            <a:ext cx="10800" cy="14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1449</Words>
  <Application>Microsoft Macintosh PowerPoint</Application>
  <PresentationFormat>On-screen Show (16:9)</PresentationFormat>
  <Paragraphs>632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Lato</vt:lpstr>
      <vt:lpstr>Arial</vt:lpstr>
      <vt:lpstr>Simple Light</vt:lpstr>
      <vt:lpstr>PowerPoint Presentation</vt:lpstr>
      <vt:lpstr>Agenda</vt:lpstr>
      <vt:lpstr>What is Player Value?</vt:lpstr>
      <vt:lpstr>Why Does it Matter?</vt:lpstr>
      <vt:lpstr>Key Statistics</vt:lpstr>
      <vt:lpstr>Total Batters Faced (TBF)</vt:lpstr>
      <vt:lpstr>Strikeout (K)</vt:lpstr>
      <vt:lpstr>Home Run (HR)</vt:lpstr>
      <vt:lpstr>Earned Run (ER)</vt:lpstr>
      <vt:lpstr>Walk (Base on Balls/BB)</vt:lpstr>
      <vt:lpstr>Hits (H)</vt:lpstr>
      <vt:lpstr>Statistical Summary</vt:lpstr>
      <vt:lpstr>zWAR</vt:lpstr>
      <vt:lpstr>zWAR</vt:lpstr>
      <vt:lpstr>Players</vt:lpstr>
      <vt:lpstr>2024 Cy Young Results (MLB.com)</vt:lpstr>
      <vt:lpstr>2024 Data (Fangraphs)</vt:lpstr>
      <vt:lpstr>2024 zWAR</vt:lpstr>
      <vt:lpstr>2024 National League zWAR</vt:lpstr>
      <vt:lpstr>2024 American League zWAR Incl. Clase</vt:lpstr>
      <vt:lpstr>2024 zWAR Summary</vt:lpstr>
      <vt:lpstr>2024 zWAR Compiled Summary</vt:lpstr>
      <vt:lpstr>2023 Cy Young Results</vt:lpstr>
      <vt:lpstr>2022 Cy Young Results</vt:lpstr>
      <vt:lpstr>Previous Cy Young Winners</vt:lpstr>
      <vt:lpstr>Conclusion</vt:lpstr>
      <vt:lpstr>Other Topics of Interest…</vt:lpstr>
      <vt:lpstr>Thank You!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Sophia Rutman</cp:lastModifiedBy>
  <cp:revision>1</cp:revision>
  <dcterms:modified xsi:type="dcterms:W3CDTF">2025-03-03T19:01:04Z</dcterms:modified>
</cp:coreProperties>
</file>